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1254" r:id="rId3"/>
    <p:sldId id="1255" r:id="rId4"/>
    <p:sldId id="1256" r:id="rId5"/>
    <p:sldId id="1257" r:id="rId6"/>
    <p:sldId id="1258" r:id="rId7"/>
    <p:sldId id="1259" r:id="rId8"/>
    <p:sldId id="1260" r:id="rId9"/>
    <p:sldId id="1261" r:id="rId10"/>
    <p:sldId id="1262" r:id="rId11"/>
    <p:sldId id="1263" r:id="rId12"/>
    <p:sldId id="1264" r:id="rId13"/>
    <p:sldId id="1265" r:id="rId14"/>
    <p:sldId id="1266" r:id="rId15"/>
    <p:sldId id="1267" r:id="rId16"/>
    <p:sldId id="1268" r:id="rId17"/>
    <p:sldId id="1269" r:id="rId18"/>
    <p:sldId id="1270" r:id="rId19"/>
    <p:sldId id="1152" r:id="rId20"/>
    <p:sldId id="1253" r:id="rId21"/>
    <p:sldId id="11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00"/>
    <p:restoredTop sz="94694"/>
  </p:normalViewPr>
  <p:slideViewPr>
    <p:cSldViewPr snapToGrid="0" snapToObjects="1">
      <p:cViewPr>
        <p:scale>
          <a:sx n="67" d="100"/>
          <a:sy n="67" d="100"/>
        </p:scale>
        <p:origin x="920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E78B8-D7C3-B943-9BED-F600FE9563F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23E4-AA45-E146-BC62-912879ADE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23E4-AA45-E146-BC62-912879ADEBA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23E4-AA45-E146-BC62-912879ADEB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56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4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6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C68D3B3-9121-2E4A-B105-E4A9DBF10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110" y="6295230"/>
            <a:ext cx="1344238" cy="537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39"/>
            <a:ext cx="10515600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9602"/>
            <a:ext cx="10515600" cy="4817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5E28C6-4464-5C4B-9059-61DDC46A38AF}"/>
              </a:ext>
            </a:extLst>
          </p:cNvPr>
          <p:cNvCxnSpPr>
            <a:cxnSpLocks/>
          </p:cNvCxnSpPr>
          <p:nvPr userDrawn="1"/>
        </p:nvCxnSpPr>
        <p:spPr>
          <a:xfrm>
            <a:off x="381000" y="6243223"/>
            <a:ext cx="11430000" cy="0"/>
          </a:xfrm>
          <a:prstGeom prst="line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3C63F8-726B-7D44-8526-2D1037727E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356350"/>
            <a:ext cx="1639959" cy="4154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203263-CF4F-7E49-B01F-7159DAA27850}"/>
              </a:ext>
            </a:extLst>
          </p:cNvPr>
          <p:cNvCxnSpPr>
            <a:cxnSpLocks/>
          </p:cNvCxnSpPr>
          <p:nvPr userDrawn="1"/>
        </p:nvCxnSpPr>
        <p:spPr>
          <a:xfrm>
            <a:off x="381000" y="1095367"/>
            <a:ext cx="11430000" cy="0"/>
          </a:xfrm>
          <a:prstGeom prst="line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0A0905-8025-3547-8D04-1F12CEE6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1514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pPr algn="ctr"/>
            <a:fld id="{1BDEFB7E-E985-B340-B384-0CE0E85F6ED7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2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4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7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8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3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0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Matthew C. Stamm - Multimedia Forensics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773" y="658282"/>
            <a:ext cx="9606455" cy="2387600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A New Approach to Detecting Frame Deletion in H.264 Encoded Digital Video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38253"/>
            <a:ext cx="9144000" cy="224648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800" b="1" i="1" dirty="0"/>
              <a:t>Hunter Kippen</a:t>
            </a:r>
          </a:p>
          <a:p>
            <a:pPr>
              <a:spcBef>
                <a:spcPts val="400"/>
              </a:spcBef>
            </a:pPr>
            <a:r>
              <a:rPr lang="en-US" sz="2600" dirty="0"/>
              <a:t>Advisor: Dr. Matthew </a:t>
            </a:r>
            <a:r>
              <a:rPr lang="en-US" sz="2600" dirty="0" err="1"/>
              <a:t>Stamm</a:t>
            </a:r>
            <a:endParaRPr lang="en-US" sz="2600" dirty="0"/>
          </a:p>
          <a:p>
            <a:pPr>
              <a:spcBef>
                <a:spcPts val="400"/>
              </a:spcBef>
            </a:pPr>
            <a:r>
              <a:rPr lang="en-US" sz="2600" dirty="0"/>
              <a:t>Drexel University</a:t>
            </a:r>
          </a:p>
          <a:p>
            <a:pPr>
              <a:spcBef>
                <a:spcPts val="4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600" dirty="0"/>
              <a:t>hmk64@drexel.edu</a:t>
            </a:r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9AD3-967B-094C-9BA3-75E0F82D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656" y="4950429"/>
            <a:ext cx="2497165" cy="99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D97DA1-E35F-1246-B644-1D2550B0E4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28" y="5105907"/>
            <a:ext cx="2712071" cy="6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0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1291-9F6C-BD47-A6CC-EFC2C0C4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4790-4A3C-484F-8323-4FB8286B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extract estimate of temporal fingerprint</a:t>
            </a:r>
          </a:p>
          <a:p>
            <a:r>
              <a:rPr lang="en-US" dirty="0"/>
              <a:t>Process incoming          to estimate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         estimate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55DA7-AA29-3848-BC44-D8D1E79E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889" y="1898271"/>
            <a:ext cx="609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8553C-D33D-4845-9FC8-4FE704E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25" y="1898271"/>
            <a:ext cx="7747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DFB77-1922-0C47-B6FE-1DE92027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2627440"/>
            <a:ext cx="60706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C1054B-2A2E-6A4B-B5C8-83722A524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00" y="3331442"/>
            <a:ext cx="37338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77FF5-2191-CD4A-8D4C-F0875A7D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8669" y="3958028"/>
            <a:ext cx="6096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F78B6C-8991-A542-9D8B-7953D629E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689" y="3958028"/>
            <a:ext cx="6096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F698B3-06AA-AC44-8468-C8BD3EE40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0700" y="4686495"/>
            <a:ext cx="4089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5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BC14-BCAE-B048-B61F-72A0481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7526-DE38-B248-AEAB-27E0D272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Reframe hypothesis test in terms of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a decision function based on the energy of                                [</a:t>
            </a:r>
            <a:r>
              <a:rPr lang="en-US" dirty="0" err="1"/>
              <a:t>Stamm</a:t>
            </a:r>
            <a:r>
              <a:rPr lang="en-US" dirty="0"/>
              <a:t> et al. 2012]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0B33E-BD48-6B49-ACE7-FAA40E4F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06" y="1385835"/>
            <a:ext cx="609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87C8FF-99BE-F042-9A9D-855D26A4D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0" y="2000198"/>
            <a:ext cx="57277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ACDA1F-9229-3340-8E41-2F355125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222" y="3457549"/>
            <a:ext cx="6096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D35EE-7D9B-F24A-922B-284727450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70" y="4417961"/>
            <a:ext cx="5740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3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38B8-5C9D-6840-A385-80DFAC99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DBBDD-2E6E-7B45-B7E8-261ECAEB5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Decision function formulated for </a:t>
            </a:r>
            <a:r>
              <a:rPr lang="en-US" i="1" dirty="0">
                <a:solidFill>
                  <a:srgbClr val="0432FF"/>
                </a:solidFill>
              </a:rPr>
              <a:t>MPEG-2</a:t>
            </a:r>
            <a:r>
              <a:rPr lang="en-US" dirty="0"/>
              <a:t> video</a:t>
            </a:r>
          </a:p>
          <a:p>
            <a:r>
              <a:rPr lang="en-US" dirty="0"/>
              <a:t>H.264 standard </a:t>
            </a:r>
            <a:r>
              <a:rPr lang="en-US" i="1" dirty="0">
                <a:solidFill>
                  <a:srgbClr val="0432FF"/>
                </a:solidFill>
              </a:rPr>
              <a:t>updates</a:t>
            </a:r>
            <a:r>
              <a:rPr lang="en-US" dirty="0"/>
              <a:t> inter-frame prediction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i="1" dirty="0">
                <a:solidFill>
                  <a:srgbClr val="0432FF"/>
                </a:solidFill>
              </a:rPr>
              <a:t>unclear</a:t>
            </a:r>
            <a:r>
              <a:rPr lang="en-US" dirty="0"/>
              <a:t> whether the frame deletion fingerprint is expressed in H.264 encoded video.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300A2-A365-0A4A-AD0C-A0D3641A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235" y="2301705"/>
            <a:ext cx="5163529" cy="28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7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1498-F27A-504E-9220-304DB8B9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2803E-11A9-8D40-80C9-4225F447D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detector performance on H.264 video requires a dataset</a:t>
            </a:r>
          </a:p>
          <a:p>
            <a:r>
              <a:rPr lang="en-US" dirty="0"/>
              <a:t>The dataset was gathered using one camera model</a:t>
            </a:r>
          </a:p>
          <a:p>
            <a:pPr lvl="1"/>
            <a:r>
              <a:rPr lang="en-US" dirty="0"/>
              <a:t>ASUS </a:t>
            </a:r>
            <a:r>
              <a:rPr lang="en-US" dirty="0" err="1"/>
              <a:t>ZenFone</a:t>
            </a:r>
            <a:r>
              <a:rPr lang="en-US" dirty="0"/>
              <a:t> 3 Laser</a:t>
            </a:r>
          </a:p>
          <a:p>
            <a:pPr lvl="1"/>
            <a:r>
              <a:rPr lang="en-US" dirty="0"/>
              <a:t>257 - 5 second long videos</a:t>
            </a:r>
          </a:p>
          <a:p>
            <a:pPr lvl="1"/>
            <a:r>
              <a:rPr lang="en-US" dirty="0"/>
              <a:t>Variety of lighting conditions (indoor &amp; outdoor)</a:t>
            </a:r>
          </a:p>
          <a:p>
            <a:pPr lvl="1"/>
            <a:r>
              <a:rPr lang="en-US" dirty="0"/>
              <a:t>Variety of motion and scene content</a:t>
            </a:r>
          </a:p>
          <a:p>
            <a:r>
              <a:rPr lang="en-US" dirty="0"/>
              <a:t>For each video in the dataset, we</a:t>
            </a:r>
          </a:p>
          <a:p>
            <a:pPr lvl="1"/>
            <a:r>
              <a:rPr lang="en-US" dirty="0"/>
              <a:t>Decoded the video</a:t>
            </a:r>
          </a:p>
          <a:p>
            <a:pPr lvl="1"/>
            <a:r>
              <a:rPr lang="en-US" dirty="0"/>
              <a:t>Removed the first 15 frames (Half GOP)</a:t>
            </a:r>
          </a:p>
          <a:p>
            <a:pPr lvl="1"/>
            <a:r>
              <a:rPr lang="en-US" dirty="0"/>
              <a:t>Reencoded the video using the same encoding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92945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DE44-EFF7-3743-A521-85645CBD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Experiment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FC4340-497E-F948-8BA1-E618D385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3"/>
          <a:stretch/>
        </p:blipFill>
        <p:spPr>
          <a:xfrm>
            <a:off x="6273608" y="1550535"/>
            <a:ext cx="5037063" cy="371883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348442-B663-4C47-8320-A39CA8EC1933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Fingerprint is </a:t>
            </a:r>
            <a:r>
              <a:rPr lang="en-US" i="1" dirty="0">
                <a:solidFill>
                  <a:srgbClr val="0432FF"/>
                </a:solidFill>
              </a:rPr>
              <a:t>not strongly expressed </a:t>
            </a:r>
            <a:r>
              <a:rPr lang="en-US" dirty="0"/>
              <a:t>in H.264 video</a:t>
            </a:r>
          </a:p>
          <a:p>
            <a:r>
              <a:rPr lang="en-US" dirty="0"/>
              <a:t>We need new prediction error extraction methods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433532-588C-4145-A150-E104DE605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285" y="1391667"/>
            <a:ext cx="4919138" cy="353624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3F164-18F8-004E-B92B-D9F2A7E192F9}"/>
              </a:ext>
            </a:extLst>
          </p:cNvPr>
          <p:cNvSpPr txBox="1"/>
          <p:nvPr/>
        </p:nvSpPr>
        <p:spPr>
          <a:xfrm>
            <a:off x="1657350" y="4840530"/>
            <a:ext cx="3458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*Figure reprinted with permission from </a:t>
            </a:r>
            <a:r>
              <a:rPr lang="en-US" sz="1200" dirty="0" err="1">
                <a:solidFill>
                  <a:schemeClr val="accent3"/>
                </a:solidFill>
              </a:rPr>
              <a:t>Stamm</a:t>
            </a:r>
            <a:r>
              <a:rPr lang="en-US" sz="1200" dirty="0">
                <a:solidFill>
                  <a:schemeClr val="accent3"/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56734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22745-FFD4-E443-AE07-D6DF4389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1240102"/>
            <a:ext cx="10072089" cy="23429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6B0D-6D7A-8041-A9A6-4248D69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Frame deletion detection can be thought of as a </a:t>
            </a:r>
            <a:r>
              <a:rPr lang="en-US" i="1" dirty="0">
                <a:solidFill>
                  <a:srgbClr val="0432FF"/>
                </a:solidFill>
              </a:rPr>
              <a:t>binary classification problem</a:t>
            </a:r>
          </a:p>
          <a:p>
            <a:r>
              <a:rPr lang="en-US" dirty="0"/>
              <a:t>Given a video </a:t>
            </a:r>
            <a:r>
              <a:rPr lang="en-US" i="1" dirty="0"/>
              <a:t>V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4FC9E-761C-9C40-A011-0F998DB2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39"/>
            <a:ext cx="10763250" cy="1325563"/>
          </a:xfrm>
        </p:spPr>
        <p:txBody>
          <a:bodyPr/>
          <a:lstStyle/>
          <a:p>
            <a:r>
              <a:rPr lang="en-US" dirty="0"/>
              <a:t>General Frame Deletion Detection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50D9F-74CB-494E-BD03-7723272A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66598"/>
            <a:ext cx="10452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58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22745-FFD4-E443-AE07-D6DF4389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1240102"/>
            <a:ext cx="10072089" cy="23429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6B0D-6D7A-8041-A9A6-4248D69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i="1" dirty="0">
              <a:solidFill>
                <a:srgbClr val="0432FF"/>
              </a:solidFill>
            </a:endParaRPr>
          </a:p>
          <a:p>
            <a:r>
              <a:rPr lang="en-US" dirty="0"/>
              <a:t>Given extracted features </a:t>
            </a:r>
            <a:r>
              <a:rPr lang="en-US" b="1" dirty="0"/>
              <a:t>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4FC9E-761C-9C40-A011-0F998DB2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39"/>
            <a:ext cx="10763250" cy="1325563"/>
          </a:xfrm>
        </p:spPr>
        <p:txBody>
          <a:bodyPr/>
          <a:lstStyle/>
          <a:p>
            <a:r>
              <a:rPr lang="en-US" dirty="0"/>
              <a:t>General Frame Deletion Detection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88D0F-E576-C94C-B093-6791D8EE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87703"/>
            <a:ext cx="10763251" cy="7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09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4F92-0EE1-7A43-A3E5-FE479B5D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51F0-5768-134A-874F-1CF552749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source videos have been initially compressed using H.264 or MPEG-4</a:t>
            </a:r>
          </a:p>
          <a:p>
            <a:r>
              <a:rPr lang="en-US" dirty="0"/>
              <a:t>Altered video undergoes </a:t>
            </a:r>
            <a:r>
              <a:rPr lang="en-US" i="1" dirty="0">
                <a:solidFill>
                  <a:srgbClr val="0432FF"/>
                </a:solidFill>
              </a:rPr>
              <a:t>recompression</a:t>
            </a:r>
            <a:r>
              <a:rPr lang="en-US" dirty="0"/>
              <a:t> using H.264</a:t>
            </a:r>
          </a:p>
          <a:p>
            <a:r>
              <a:rPr lang="en-US" dirty="0"/>
              <a:t>GOP structure of reencoded video matches original video</a:t>
            </a:r>
          </a:p>
          <a:p>
            <a:r>
              <a:rPr lang="en-US" dirty="0"/>
              <a:t>Videos are of </a:t>
            </a:r>
            <a:r>
              <a:rPr lang="en-US" i="1" dirty="0">
                <a:solidFill>
                  <a:srgbClr val="0432FF"/>
                </a:solidFill>
              </a:rPr>
              <a:t>sufficient length</a:t>
            </a:r>
          </a:p>
          <a:p>
            <a:r>
              <a:rPr lang="en-US" dirty="0"/>
              <a:t>Frame deletion does not occur at the </a:t>
            </a:r>
            <a:r>
              <a:rPr lang="en-US" i="1" dirty="0">
                <a:solidFill>
                  <a:srgbClr val="0432FF"/>
                </a:solidFill>
              </a:rPr>
              <a:t>end</a:t>
            </a:r>
            <a:r>
              <a:rPr lang="en-US" dirty="0"/>
              <a:t> of the video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2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94D1-9B78-1E4E-82E8-9E8E42C2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C7CA4-6A03-4D48-B8A7-D4C05A99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will not need physical access to devices</a:t>
            </a:r>
          </a:p>
          <a:p>
            <a:r>
              <a:rPr lang="en-US" dirty="0"/>
              <a:t>Function on videos of any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Resolution</a:t>
            </a:r>
          </a:p>
          <a:p>
            <a:pPr lvl="1"/>
            <a:r>
              <a:rPr lang="en-US" dirty="0"/>
              <a:t>Frame rate</a:t>
            </a:r>
          </a:p>
          <a:p>
            <a:pPr lvl="1"/>
            <a:r>
              <a:rPr lang="en-US" dirty="0"/>
              <a:t>GOP structure</a:t>
            </a:r>
          </a:p>
          <a:p>
            <a:pPr lvl="1"/>
            <a:endParaRPr lang="en-US" dirty="0"/>
          </a:p>
          <a:p>
            <a:r>
              <a:rPr lang="en-US" i="1" dirty="0">
                <a:solidFill>
                  <a:srgbClr val="0432FF"/>
                </a:solidFill>
              </a:rPr>
              <a:t>Data driven approach</a:t>
            </a:r>
          </a:p>
          <a:p>
            <a:pPr lvl="1"/>
            <a:r>
              <a:rPr lang="en-US" dirty="0"/>
              <a:t>Labeled Dataset required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9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Multimedia Forensics</a:t>
            </a:r>
          </a:p>
        </p:txBody>
      </p:sp>
      <p:sp>
        <p:nvSpPr>
          <p:cNvPr id="1577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Forensics can provide information security when the </a:t>
            </a:r>
            <a:r>
              <a:rPr lang="en-US" altLang="en-US" i="1" dirty="0">
                <a:solidFill>
                  <a:srgbClr val="3333CC"/>
                </a:solidFill>
              </a:rPr>
              <a:t>information source is not trusted</a:t>
            </a:r>
            <a:endParaRPr lang="en-US" altLang="en-US" i="1" dirty="0">
              <a:solidFill>
                <a:schemeClr val="accent2"/>
              </a:solidFill>
            </a:endParaRPr>
          </a:p>
          <a:p>
            <a:pPr lvl="2" eaLnBrk="1" hangingPunct="1"/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Detect traces known as </a:t>
            </a:r>
            <a:r>
              <a:rPr lang="en-US" i="1" dirty="0">
                <a:solidFill>
                  <a:srgbClr val="3333CC"/>
                </a:solidFill>
              </a:rPr>
              <a:t>fingerprints</a:t>
            </a:r>
            <a:endParaRPr lang="en-US" altLang="en-US" i="1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dirty="0"/>
              <a:t>	left by processing and manipulation </a:t>
            </a:r>
          </a:p>
          <a:p>
            <a:pPr lvl="4"/>
            <a:endParaRPr lang="en-US" altLang="en-US" sz="800" dirty="0"/>
          </a:p>
          <a:p>
            <a:pPr lvl="1"/>
            <a:r>
              <a:rPr lang="en-US" altLang="en-US" dirty="0"/>
              <a:t>Left by camera components</a:t>
            </a:r>
          </a:p>
          <a:p>
            <a:pPr lvl="1"/>
            <a:endParaRPr lang="en-US" altLang="en-US" sz="800" dirty="0"/>
          </a:p>
          <a:p>
            <a:pPr lvl="1"/>
            <a:r>
              <a:rPr lang="en-US" altLang="en-US" dirty="0"/>
              <a:t>Introduced by editing operations</a:t>
            </a:r>
          </a:p>
          <a:p>
            <a:pPr marL="914400" lvl="2" indent="0" eaLnBrk="1" hangingPunct="1">
              <a:buNone/>
            </a:pPr>
            <a:endParaRPr lang="en-US" altLang="en-US" dirty="0"/>
          </a:p>
          <a:p>
            <a:pPr eaLnBrk="1" hangingPunct="1"/>
            <a:r>
              <a:rPr lang="en-US" altLang="en-US" dirty="0"/>
              <a:t>Forensic research conducted by </a:t>
            </a:r>
            <a:r>
              <a:rPr lang="en-US" altLang="en-US" i="1" dirty="0"/>
              <a:t>MISL</a:t>
            </a:r>
            <a:r>
              <a:rPr lang="en-US" altLang="en-US" dirty="0"/>
              <a:t>:</a:t>
            </a:r>
          </a:p>
          <a:p>
            <a:pPr lvl="4"/>
            <a:endParaRPr lang="en-US" altLang="en-US" sz="800" dirty="0"/>
          </a:p>
          <a:p>
            <a:pPr lvl="1"/>
            <a:r>
              <a:rPr lang="en-US" altLang="en-US" dirty="0"/>
              <a:t>Develop </a:t>
            </a:r>
            <a:r>
              <a:rPr lang="en-US" i="1" dirty="0">
                <a:solidFill>
                  <a:srgbClr val="3333CC"/>
                </a:solidFill>
              </a:rPr>
              <a:t>forgery detection</a:t>
            </a:r>
            <a:r>
              <a:rPr lang="en-US" altLang="en-US" i="1" dirty="0">
                <a:solidFill>
                  <a:schemeClr val="accent2"/>
                </a:solidFill>
              </a:rPr>
              <a:t> </a:t>
            </a:r>
            <a:r>
              <a:rPr lang="en-US" altLang="en-US" dirty="0"/>
              <a:t>algorithms</a:t>
            </a:r>
          </a:p>
          <a:p>
            <a:pPr lvl="5"/>
            <a:endParaRPr lang="en-US" altLang="en-US" sz="800" i="1" dirty="0">
              <a:solidFill>
                <a:schemeClr val="accent2"/>
              </a:solidFill>
            </a:endParaRPr>
          </a:p>
          <a:p>
            <a:pPr lvl="1"/>
            <a:r>
              <a:rPr lang="en-US" altLang="en-US" dirty="0"/>
              <a:t>Develop </a:t>
            </a:r>
            <a:r>
              <a:rPr lang="en-US" altLang="en-US" i="1" dirty="0">
                <a:solidFill>
                  <a:srgbClr val="3333CC"/>
                </a:solidFill>
              </a:rPr>
              <a:t>source identification</a:t>
            </a:r>
            <a:r>
              <a:rPr lang="en-US" altLang="en-US" i="1" dirty="0">
                <a:solidFill>
                  <a:schemeClr val="accent2"/>
                </a:solidFill>
              </a:rPr>
              <a:t> </a:t>
            </a:r>
            <a:r>
              <a:rPr lang="en-US" altLang="en-US" dirty="0"/>
              <a:t>approaches</a:t>
            </a:r>
          </a:p>
          <a:p>
            <a:pPr marL="457200" lvl="1" indent="0" eaLnBrk="1" hangingPunct="1">
              <a:buNone/>
            </a:pPr>
            <a:endParaRPr lang="en-US" altLang="en-US" sz="800" dirty="0"/>
          </a:p>
          <a:p>
            <a:pPr lvl="1"/>
            <a:r>
              <a:rPr lang="en-US" altLang="en-US" dirty="0"/>
              <a:t>Create and study </a:t>
            </a:r>
            <a:r>
              <a:rPr lang="en-US" altLang="en-US" i="1" dirty="0">
                <a:solidFill>
                  <a:srgbClr val="3333CC"/>
                </a:solidFill>
              </a:rPr>
              <a:t>anti-forensic</a:t>
            </a:r>
            <a:r>
              <a:rPr lang="en-US" altLang="en-US" i="1" dirty="0">
                <a:solidFill>
                  <a:schemeClr val="accent2"/>
                </a:solidFill>
              </a:rPr>
              <a:t> </a:t>
            </a:r>
            <a:r>
              <a:rPr lang="en-US" altLang="en-US" dirty="0"/>
              <a:t>techniques</a:t>
            </a:r>
          </a:p>
          <a:p>
            <a:pPr marL="457200" lvl="1" indent="0">
              <a:spcBef>
                <a:spcPct val="40000"/>
              </a:spcBef>
              <a:buNone/>
            </a:pPr>
            <a:endParaRPr lang="en-US" altLang="en-US" dirty="0"/>
          </a:p>
          <a:p>
            <a:pPr lvl="1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en-US" dirty="0"/>
          </a:p>
        </p:txBody>
      </p:sp>
      <p:pic>
        <p:nvPicPr>
          <p:cNvPr id="5125" name="Picture 4" descr="digf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0050" y="2133600"/>
            <a:ext cx="25717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0523176"/>
      </p:ext>
    </p:extLst>
  </p:cSld>
  <p:clrMapOvr>
    <a:masterClrMapping/>
  </p:clrMapOvr>
  <p:transition advTm="588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9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9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CatvsCrab.mp4">
            <a:hlinkClick r:id="" action="ppaction://media"/>
            <a:extLst>
              <a:ext uri="{FF2B5EF4-FFF2-40B4-BE49-F238E27FC236}">
                <a16:creationId xmlns:a16="http://schemas.microsoft.com/office/drawing/2014/main" id="{8BEEE503-2D3E-A048-81E8-11C6E261DF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12924" y="1359602"/>
            <a:ext cx="8566151" cy="4818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BAB62-05DD-FB47-8A6B-A943D55F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Tampering</a:t>
            </a:r>
          </a:p>
        </p:txBody>
      </p:sp>
      <p:pic>
        <p:nvPicPr>
          <p:cNvPr id="4" name="Online Media 3" descr="CatVsCrab_edited.mp4">
            <a:hlinkClick r:id="" action="ppaction://media"/>
            <a:extLst>
              <a:ext uri="{FF2B5EF4-FFF2-40B4-BE49-F238E27FC236}">
                <a16:creationId xmlns:a16="http://schemas.microsoft.com/office/drawing/2014/main" id="{94B25B85-AC17-8447-9204-D8B9926FDFE3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2925" y="1358900"/>
            <a:ext cx="8566150" cy="4818063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65A859-6D6A-954E-8291-8055932691F0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Digital videos are used as evidence of events</a:t>
            </a:r>
          </a:p>
          <a:p>
            <a:r>
              <a:rPr lang="en-US" dirty="0"/>
              <a:t>Software can create </a:t>
            </a:r>
            <a:r>
              <a:rPr lang="en-US" i="1" dirty="0">
                <a:solidFill>
                  <a:srgbClr val="0432FF"/>
                </a:solidFill>
              </a:rPr>
              <a:t>perceptually undetectable</a:t>
            </a:r>
            <a:r>
              <a:rPr lang="en-US" dirty="0"/>
              <a:t> forgeries</a:t>
            </a:r>
          </a:p>
        </p:txBody>
      </p:sp>
    </p:spTree>
    <p:extLst>
      <p:ext uri="{BB962C8B-B14F-4D97-AF65-F5344CB8AC3E}">
        <p14:creationId xmlns:p14="http://schemas.microsoft.com/office/powerpoint/2010/main" val="24434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203 L 0 -0.11135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3D1F-4749-C54F-804C-93B90D75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63D31-E7FB-1D47-B877-832D5F50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Forensic traces left by processing</a:t>
            </a:r>
          </a:p>
          <a:p>
            <a:pPr lvl="1"/>
            <a:r>
              <a:rPr lang="en-US" dirty="0"/>
              <a:t>Editing operations</a:t>
            </a:r>
          </a:p>
          <a:p>
            <a:pPr lvl="1"/>
            <a:r>
              <a:rPr lang="en-US" dirty="0"/>
              <a:t>Source camera</a:t>
            </a:r>
          </a:p>
          <a:p>
            <a:pPr lvl="2"/>
            <a:endParaRPr lang="en-US" dirty="0"/>
          </a:p>
          <a:p>
            <a:r>
              <a:rPr lang="en-US" dirty="0"/>
              <a:t>These forensic traces can be used to</a:t>
            </a:r>
          </a:p>
          <a:p>
            <a:pPr lvl="1"/>
            <a:r>
              <a:rPr lang="en-US" dirty="0"/>
              <a:t>Expose editing</a:t>
            </a:r>
          </a:p>
          <a:p>
            <a:pPr lvl="1"/>
            <a:r>
              <a:rPr lang="en-US" dirty="0"/>
              <a:t>Determine source</a:t>
            </a:r>
          </a:p>
          <a:p>
            <a:pPr lvl="1"/>
            <a:r>
              <a:rPr lang="en-US" dirty="0"/>
              <a:t>Identify forgeries</a:t>
            </a:r>
          </a:p>
          <a:p>
            <a:pPr lvl="2"/>
            <a:endParaRPr lang="en-US" dirty="0"/>
          </a:p>
          <a:p>
            <a:r>
              <a:rPr lang="en-US" dirty="0"/>
              <a:t>Inconsistencies in traces such as LCA can be used expose forgeries</a:t>
            </a:r>
          </a:p>
          <a:p>
            <a:pPr lvl="2"/>
            <a:endParaRPr lang="en-US" dirty="0"/>
          </a:p>
          <a:p>
            <a:r>
              <a:rPr lang="en-US" dirty="0"/>
              <a:t>Specially designed CNNs can be used to automatically learn forensic traces</a:t>
            </a:r>
          </a:p>
          <a:p>
            <a:pPr lvl="2"/>
            <a:endParaRPr lang="en-US" dirty="0"/>
          </a:p>
          <a:p>
            <a:r>
              <a:rPr lang="en-US" dirty="0"/>
              <a:t>Deep learning techniques can be used to approach problems such as </a:t>
            </a:r>
          </a:p>
          <a:p>
            <a:pPr lvl="1"/>
            <a:r>
              <a:rPr lang="en-US" dirty="0"/>
              <a:t>Identify unknown image/video sources</a:t>
            </a:r>
          </a:p>
          <a:p>
            <a:pPr lvl="1"/>
            <a:r>
              <a:rPr lang="en-US" dirty="0"/>
              <a:t>Expose forgeries by detecting processing &amp; </a:t>
            </a:r>
            <a:r>
              <a:rPr lang="en-US"/>
              <a:t>source inconsistencies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7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6728" y="554396"/>
            <a:ext cx="10278543" cy="2387600"/>
          </a:xfrm>
        </p:spPr>
        <p:txBody>
          <a:bodyPr anchor="ctr" anchorCtr="0">
            <a:normAutofit/>
          </a:bodyPr>
          <a:lstStyle/>
          <a:p>
            <a:r>
              <a:rPr lang="en-US" sz="6700" b="1" dirty="0"/>
              <a:t>Multimedia Forensics</a:t>
            </a:r>
            <a:br>
              <a:rPr lang="en-US" dirty="0"/>
            </a:br>
            <a:r>
              <a:rPr lang="en-US" sz="4000" i="1" dirty="0"/>
              <a:t>Using Machine Learning and Mathematics to Detect Multimedia Forgeries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98685"/>
            <a:ext cx="9144000" cy="3114079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800" b="1" i="1" dirty="0"/>
              <a:t>Matthew C. Stamm</a:t>
            </a:r>
          </a:p>
          <a:p>
            <a:pPr>
              <a:spcBef>
                <a:spcPts val="400"/>
              </a:spcBef>
            </a:pPr>
            <a:r>
              <a:rPr lang="en-US" sz="2600" dirty="0"/>
              <a:t>Multimedia &amp; Information Security Lab</a:t>
            </a:r>
          </a:p>
          <a:p>
            <a:pPr>
              <a:spcBef>
                <a:spcPts val="400"/>
              </a:spcBef>
            </a:pPr>
            <a:r>
              <a:rPr lang="en-US" sz="2600"/>
              <a:t>Drexel University</a:t>
            </a:r>
            <a:endParaRPr lang="en-US" sz="2600" dirty="0"/>
          </a:p>
          <a:p>
            <a:pPr>
              <a:spcBef>
                <a:spcPts val="400"/>
              </a:spcBef>
            </a:pPr>
            <a:r>
              <a:rPr lang="en-US" dirty="0" err="1"/>
              <a:t>mstamm@drexel.edu</a:t>
            </a: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sz="2600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9AD3-967B-094C-9BA3-75E0F82D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656" y="4933804"/>
            <a:ext cx="2497165" cy="99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D97DA1-E35F-1246-B644-1D2550B0E4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28" y="5089282"/>
            <a:ext cx="2712071" cy="6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1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113E-8192-9644-97B8-352D333E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Multimedia 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B8B58-8449-A844-9D14-0A0A8657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Forensics can provide information about authenticity when the </a:t>
            </a:r>
            <a:r>
              <a:rPr lang="en-US" i="1" dirty="0">
                <a:solidFill>
                  <a:srgbClr val="0432FF"/>
                </a:solidFill>
              </a:rPr>
              <a:t>information source is not trusted</a:t>
            </a:r>
          </a:p>
          <a:p>
            <a:r>
              <a:rPr lang="en-US" dirty="0"/>
              <a:t>Detect traces known as </a:t>
            </a:r>
            <a:r>
              <a:rPr lang="en-US" i="1" dirty="0">
                <a:solidFill>
                  <a:srgbClr val="0432FF"/>
                </a:solidFill>
              </a:rPr>
              <a:t>fingerprints</a:t>
            </a:r>
            <a:r>
              <a:rPr lang="en-US" dirty="0"/>
              <a:t> left by processing and manipulation</a:t>
            </a:r>
          </a:p>
          <a:p>
            <a:pPr lvl="1"/>
            <a:r>
              <a:rPr lang="en-US" dirty="0"/>
              <a:t>Left by the capture process</a:t>
            </a:r>
          </a:p>
          <a:p>
            <a:pPr lvl="1"/>
            <a:r>
              <a:rPr lang="en-US" dirty="0"/>
              <a:t>Introduced by editing operations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0432FF"/>
                </a:solidFill>
              </a:rPr>
              <a:t>Video frame deletion </a:t>
            </a:r>
            <a:r>
              <a:rPr lang="en-US" dirty="0"/>
              <a:t>is one such operation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98BD5-E344-1845-B53D-50B1ED78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620" y="2871122"/>
            <a:ext cx="2097664" cy="29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F611-A957-1A48-99F6-895355F7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Frame 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0ABE6-6677-2C49-AF21-609BEF8F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deletion occurs when a </a:t>
            </a:r>
            <a:r>
              <a:rPr lang="en-US" i="1" dirty="0">
                <a:solidFill>
                  <a:srgbClr val="0432FF"/>
                </a:solidFill>
              </a:rPr>
              <a:t>frame</a:t>
            </a:r>
            <a:r>
              <a:rPr lang="en-US" dirty="0"/>
              <a:t> or </a:t>
            </a:r>
            <a:r>
              <a:rPr lang="en-US" i="1" dirty="0">
                <a:solidFill>
                  <a:srgbClr val="0432FF"/>
                </a:solidFill>
              </a:rPr>
              <a:t>sequence of frames</a:t>
            </a:r>
            <a:r>
              <a:rPr lang="en-US" dirty="0"/>
              <a:t> are removed from a video</a:t>
            </a:r>
          </a:p>
          <a:p>
            <a:r>
              <a:rPr lang="en-US" dirty="0"/>
              <a:t>Potential effects include:</a:t>
            </a:r>
          </a:p>
          <a:p>
            <a:pPr lvl="1"/>
            <a:r>
              <a:rPr lang="en-US" dirty="0"/>
              <a:t>Removing the </a:t>
            </a:r>
            <a:r>
              <a:rPr lang="en-US" i="1" dirty="0">
                <a:solidFill>
                  <a:srgbClr val="0432FF"/>
                </a:solidFill>
              </a:rPr>
              <a:t>context</a:t>
            </a:r>
          </a:p>
          <a:p>
            <a:pPr lvl="1"/>
            <a:r>
              <a:rPr lang="en-US" dirty="0"/>
              <a:t>Removing the presence of objects</a:t>
            </a:r>
          </a:p>
          <a:p>
            <a:r>
              <a:rPr lang="en-US" i="1" dirty="0"/>
              <a:t>Often </a:t>
            </a:r>
            <a:r>
              <a:rPr lang="en-US" i="1" dirty="0">
                <a:solidFill>
                  <a:srgbClr val="0432FF"/>
                </a:solidFill>
              </a:rPr>
              <a:t>visually undetectable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B0D6E-797F-FB45-B805-0619D7AC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54" y="4590785"/>
            <a:ext cx="11003692" cy="90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D2FE-21FE-5A45-9F5B-695127CB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Compression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58BC-7A7B-9D44-AF2F-AE9F185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Subsequent video frames are similar</a:t>
            </a:r>
          </a:p>
          <a:p>
            <a:r>
              <a:rPr lang="en-US" dirty="0"/>
              <a:t>Can </a:t>
            </a:r>
            <a:r>
              <a:rPr lang="en-US" i="1" dirty="0">
                <a:solidFill>
                  <a:srgbClr val="0432FF"/>
                </a:solidFill>
              </a:rPr>
              <a:t>predict</a:t>
            </a:r>
            <a:r>
              <a:rPr lang="en-US" dirty="0"/>
              <a:t> the content of the current frame from a previous frame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Encoder stores </a:t>
            </a:r>
            <a:r>
              <a:rPr lang="en-US" i="1" dirty="0">
                <a:solidFill>
                  <a:srgbClr val="0432FF"/>
                </a:solidFill>
              </a:rPr>
              <a:t>motion vectors</a:t>
            </a:r>
            <a:r>
              <a:rPr lang="en-US" dirty="0"/>
              <a:t> and </a:t>
            </a:r>
            <a:r>
              <a:rPr lang="en-US" i="1" dirty="0">
                <a:solidFill>
                  <a:srgbClr val="0432FF"/>
                </a:solidFill>
              </a:rPr>
              <a:t>error residuals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2DED5-F1AE-D749-992E-6B2CBD3F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21" y="2445680"/>
            <a:ext cx="8300358" cy="27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1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6BB1-D210-F447-978F-866D2F29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of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5B32-1962-6743-9D8D-3A2A2221D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Frames are separated into </a:t>
            </a:r>
            <a:r>
              <a:rPr lang="en-US" i="1" dirty="0">
                <a:solidFill>
                  <a:srgbClr val="0432FF"/>
                </a:solidFill>
              </a:rPr>
              <a:t>Groups of Pictures</a:t>
            </a:r>
            <a:r>
              <a:rPr lang="en-US" dirty="0"/>
              <a:t> (GOP)</a:t>
            </a:r>
          </a:p>
          <a:p>
            <a:pPr lvl="1"/>
            <a:r>
              <a:rPr lang="en-US" dirty="0"/>
              <a:t>Prediction occurs only </a:t>
            </a:r>
            <a:r>
              <a:rPr lang="en-US" i="1" dirty="0"/>
              <a:t>within </a:t>
            </a:r>
            <a:r>
              <a:rPr lang="en-US" dirty="0"/>
              <a:t>each GOP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Each GOP contains three frame types</a:t>
            </a:r>
          </a:p>
          <a:p>
            <a:pPr lvl="1"/>
            <a:r>
              <a:rPr lang="en-US" dirty="0"/>
              <a:t>Intra-frames (I-frames)</a:t>
            </a:r>
          </a:p>
          <a:p>
            <a:pPr lvl="1"/>
            <a:r>
              <a:rPr lang="en-US" dirty="0"/>
              <a:t>Predicted-frames (P-frames)</a:t>
            </a:r>
          </a:p>
          <a:p>
            <a:pPr lvl="1"/>
            <a:r>
              <a:rPr lang="en-US" dirty="0"/>
              <a:t>Bidirectional-frames (B-frames)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9A34-7452-9742-86C5-F99F8099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64" y="2115539"/>
            <a:ext cx="6818272" cy="21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3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380B4-791F-914C-ACA4-0D17CDAAE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0" b="5179"/>
          <a:stretch/>
        </p:blipFill>
        <p:spPr>
          <a:xfrm>
            <a:off x="2492935" y="3280113"/>
            <a:ext cx="7206130" cy="289685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EE6714-E6C3-1440-8711-A01AAF66BB0D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Frame deletion affects P-frame prediction error</a:t>
            </a:r>
          </a:p>
          <a:p>
            <a:pPr lvl="1"/>
            <a:r>
              <a:rPr lang="en-US" dirty="0"/>
              <a:t>Frames predicted within same GOP have less prediction error</a:t>
            </a:r>
          </a:p>
          <a:p>
            <a:pPr lvl="1"/>
            <a:r>
              <a:rPr lang="en-US" dirty="0"/>
              <a:t>Frames predicted </a:t>
            </a:r>
            <a:r>
              <a:rPr lang="en-US" i="1" dirty="0"/>
              <a:t>across</a:t>
            </a:r>
            <a:r>
              <a:rPr lang="en-US" dirty="0"/>
              <a:t> old GOPs have </a:t>
            </a:r>
            <a:r>
              <a:rPr lang="en-US" i="1" dirty="0"/>
              <a:t>greater</a:t>
            </a:r>
            <a:r>
              <a:rPr lang="en-US" dirty="0"/>
              <a:t> prediction error</a:t>
            </a:r>
          </a:p>
          <a:p>
            <a:r>
              <a:rPr lang="en-US" dirty="0"/>
              <a:t>Frame deletion and addition introduces a </a:t>
            </a:r>
            <a:r>
              <a:rPr lang="en-US" i="1" dirty="0">
                <a:solidFill>
                  <a:srgbClr val="0432FF"/>
                </a:solidFill>
              </a:rPr>
              <a:t>temporal fingerprint    </a:t>
            </a:r>
            <a:r>
              <a:rPr lang="en-US" dirty="0"/>
              <a:t>[Wang &amp; Farid 2006]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41B62-CDD6-654E-9EEB-EC7D8D55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Deletion Fingerprints</a:t>
            </a:r>
          </a:p>
        </p:txBody>
      </p:sp>
    </p:spTree>
    <p:extLst>
      <p:ext uri="{BB962C8B-B14F-4D97-AF65-F5344CB8AC3E}">
        <p14:creationId xmlns:p14="http://schemas.microsoft.com/office/powerpoint/2010/main" val="412327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8FED-2F2A-854F-949A-5026C439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Deletion Fingerprints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684F-060F-BE4F-B0DB-3F9DBC387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P-frame error signal as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Temporal fingerprint results in a pattern of </a:t>
            </a:r>
            <a:r>
              <a:rPr lang="en-US" i="1" dirty="0">
                <a:solidFill>
                  <a:srgbClr val="0432FF"/>
                </a:solidFill>
              </a:rPr>
              <a:t>increased</a:t>
            </a:r>
            <a:r>
              <a:rPr lang="en-US" dirty="0"/>
              <a:t>          values</a:t>
            </a:r>
          </a:p>
          <a:p>
            <a:r>
              <a:rPr lang="en-US" dirty="0"/>
              <a:t>Can </a:t>
            </a:r>
            <a:r>
              <a:rPr lang="en-US" i="1" dirty="0">
                <a:solidFill>
                  <a:srgbClr val="0432FF"/>
                </a:solidFill>
              </a:rPr>
              <a:t>visually inspect </a:t>
            </a:r>
            <a:r>
              <a:rPr lang="en-US" dirty="0"/>
              <a:t>the DFT of the P-frame error signal to detect frame deletion [Wang &amp; Farid 2006]</a:t>
            </a:r>
          </a:p>
          <a:p>
            <a:r>
              <a:rPr lang="en-US" dirty="0"/>
              <a:t>Visual inspection is prone to human error</a:t>
            </a:r>
          </a:p>
          <a:p>
            <a:pPr lvl="1"/>
            <a:r>
              <a:rPr lang="en-US" dirty="0"/>
              <a:t>Not feasible for large scale operation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038B0-4BA0-6043-802F-AF76EF8F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128" y="1177561"/>
            <a:ext cx="4203700" cy="96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EA3817-3949-CD4E-80E0-447B047E68FE}"/>
              </a:ext>
            </a:extLst>
          </p:cNvPr>
          <p:cNvSpPr txBox="1"/>
          <p:nvPr/>
        </p:nvSpPr>
        <p:spPr>
          <a:xfrm>
            <a:off x="5176351" y="2149096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P-frame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39E1B-1DB4-E443-957C-FAAC436DBAD9}"/>
              </a:ext>
            </a:extLst>
          </p:cNvPr>
          <p:cNvSpPr txBox="1"/>
          <p:nvPr/>
        </p:nvSpPr>
        <p:spPr>
          <a:xfrm>
            <a:off x="9324578" y="2149096"/>
            <a:ext cx="167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80CBC1-5F28-2C44-83CF-765C544ADC5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17356" y="1813812"/>
            <a:ext cx="0" cy="335284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ED0E82-3E6C-6842-B4AA-CBCC802272B6}"/>
              </a:ext>
            </a:extLst>
          </p:cNvPr>
          <p:cNvCxnSpPr>
            <a:cxnSpLocks/>
          </p:cNvCxnSpPr>
          <p:nvPr/>
        </p:nvCxnSpPr>
        <p:spPr>
          <a:xfrm flipH="1" flipV="1">
            <a:off x="8844197" y="1813813"/>
            <a:ext cx="480381" cy="519949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26928EC-A8A4-C545-AA14-34C735B10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535" y="2947581"/>
            <a:ext cx="609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9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DF61-D84F-B643-BFB9-808500E7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FA5D-DE00-B049-B984-65E0872F1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detection methods were formulated for detecting frame deletion [</a:t>
            </a:r>
            <a:r>
              <a:rPr lang="en-US" dirty="0" err="1"/>
              <a:t>Stamm</a:t>
            </a:r>
            <a:r>
              <a:rPr lang="en-US" dirty="0"/>
              <a:t> et al. 2012]</a:t>
            </a:r>
          </a:p>
          <a:p>
            <a:r>
              <a:rPr lang="en-US" dirty="0"/>
              <a:t>Model prediction error sequence for video with frame deletion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Decision formulated as a hypothesis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9B89-608F-DA4F-AD1F-F549624C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3048000"/>
            <a:ext cx="46228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24BAE-FE06-0B44-87A4-69164593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0" y="4571298"/>
            <a:ext cx="6083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59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|7.8|8.7|7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5179</TotalTime>
  <Words>698</Words>
  <Application>Microsoft Macintosh PowerPoint</Application>
  <PresentationFormat>Widescreen</PresentationFormat>
  <Paragraphs>198</Paragraphs>
  <Slides>21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A New Approach to Detecting Frame Deletion in H.264 Encoded Digital Video</vt:lpstr>
      <vt:lpstr>Video Tampering</vt:lpstr>
      <vt:lpstr>Multimedia Forensics</vt:lpstr>
      <vt:lpstr>Video Frame Deletion</vt:lpstr>
      <vt:lpstr>Video Compression Overview</vt:lpstr>
      <vt:lpstr>Group of Pictures</vt:lpstr>
      <vt:lpstr>Frame Deletion Fingerprints</vt:lpstr>
      <vt:lpstr>Frame Deletion Fingerprints</vt:lpstr>
      <vt:lpstr>Automatic Detection</vt:lpstr>
      <vt:lpstr>Automatic Detection</vt:lpstr>
      <vt:lpstr>Automatic Detection</vt:lpstr>
      <vt:lpstr>Automatic Detection</vt:lpstr>
      <vt:lpstr>Preliminary Experiment</vt:lpstr>
      <vt:lpstr>Preliminary Experiment</vt:lpstr>
      <vt:lpstr>General Frame Deletion Detection Approach</vt:lpstr>
      <vt:lpstr>General Frame Deletion Detection Approach</vt:lpstr>
      <vt:lpstr>Assumptions</vt:lpstr>
      <vt:lpstr>Assumptions</vt:lpstr>
      <vt:lpstr>Multimedia Forensics</vt:lpstr>
      <vt:lpstr>Summary</vt:lpstr>
      <vt:lpstr>Multimedia Forensics Using Machine Learning and Mathematics to Detect Multimedia Forgeries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DARPA PI Meeting GAN Slides</dc:title>
  <dc:creator>Matthew Stamm</dc:creator>
  <cp:lastModifiedBy>Kippen,Hunter</cp:lastModifiedBy>
  <cp:revision>148</cp:revision>
  <dcterms:created xsi:type="dcterms:W3CDTF">2018-01-11T04:40:40Z</dcterms:created>
  <dcterms:modified xsi:type="dcterms:W3CDTF">2019-05-29T23:50:12Z</dcterms:modified>
</cp:coreProperties>
</file>